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62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/>
    <p:restoredTop sz="94746"/>
  </p:normalViewPr>
  <p:slideViewPr>
    <p:cSldViewPr snapToGrid="0">
      <p:cViewPr varScale="1">
        <p:scale>
          <a:sx n="83" d="100"/>
          <a:sy n="83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DFB7-9BF8-CD48-ADEE-6C22931BA368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F98E4-6CD1-A04B-B71C-E6C9BC6A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0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0C803-4B78-2377-9DE0-78E4D5230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9728F-1CA7-839D-B318-F387B2105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BB7E68-A053-6CEF-0E2A-A616C7DBB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5DF0-DF6D-BA7A-4B30-5EAC929D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A73C-3E51-29DD-04D7-223496B7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D07DB-7ADE-2E73-2683-C05259C89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BA3AF-2C83-C5C3-350D-B2D958686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B6622-64CD-DC24-74BB-714B033AB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88B97-8D25-F699-FCAD-85D56F291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B2FA6C-BC89-DE83-A8A3-867609F3E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3EE3F-6AB6-F6AB-F12D-02095191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A6293-8B53-EDF7-EC46-78E68651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588EA-C02F-00B1-EBCB-2AF5BE76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3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3579C-F4C2-650A-5D9A-46E9F39B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52F1A-608C-172C-374C-EFD7A8AF4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B35D6D-ACE0-5412-127B-62755D9D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50C74-9594-6F12-AF9A-0C6A09F3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47C48-7D2A-3CED-2B90-09669CA4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1D76E6-D0EB-2E3C-C7E9-1C70CD6D9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C4B10-D4BC-F802-E668-6A0475B1F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EAB3F-AA4F-80DC-5C7C-689BBE9F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5A959-A8C2-BC12-27E3-DDA1A8FB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42544-8BE5-3CF5-102B-08DC04CB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4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ru-RU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ru-RU" sz="1500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2800" b="1" i="0">
                <a:solidFill>
                  <a:srgbClr val="B6660D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1800" b="0" i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7123-41F2-4F9E-AD4E-3E2188FD4E22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1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D0D20-FC58-A62B-DC14-4BB8E8E6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19057-E9F4-04C9-2596-388EC409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775FE-BB21-77B5-567C-414644EC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95AA0-D0E1-9890-74F8-307A8004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77EE4-20AF-9DC5-ADC8-8AB4055B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6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10A9E-E0F1-26DA-E10B-3C7B2CFB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CE1E1D-6D70-9393-4412-A4B7C5BA4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491B6-8C7E-040F-26D3-F101F768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289C5-878F-61DB-AAA7-3F7F6FC7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D0B34-F817-16FA-DF87-BA292D82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6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53A06-AC05-7BB8-FD8A-1FB4C835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1A5F6-3CE0-BDF7-CD79-25AD6BB15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E8B3E8-8DE9-CF8F-9057-726CE9B31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35EFED-EFFF-2B3A-E01B-797D72E7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189020-4296-5E55-CDFB-55BC5017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D1F7-C6AF-821A-6387-7498B736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6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9E299-0483-AFFC-E679-02F7BEA9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190EA-6702-6CAC-3B34-9E410FF81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355869-54F9-E5CB-7F35-0F56AB166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8F00C4-2308-3CCE-D16B-0E7840A6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B94D54-9BBC-27B8-FC1B-F0B172AF4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9DFB93-F45B-C832-7FE5-B1B57B14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F6414C-AD8B-2A8D-95A4-34D49B8B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7F39FC-C3B7-1FBF-3437-E614EED1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3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A2A6E-DF7E-7E00-B4F9-EDAB3AB9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3A2A09-92C6-7FD6-CBF2-9F8E29B2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0D06C5-BC63-C2B1-7ECE-AC3DFA8E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854048-5B1E-BEC8-FBAE-87FE300B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5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1F60E5-3972-F391-5ACF-23DA6B4A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510624-8225-3021-737A-83DE6442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E85AC0-64AF-64C8-8E8F-B313E18F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8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68422-7867-DB0D-5148-4754616B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0006F-994E-5E55-3C28-5BC38A30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592BF5-22E2-79C6-8AE4-8598156B3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6FB63-0F57-C580-C6A7-5B86EB9D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AD5FCE-66AE-A111-70F6-B6E41510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6BC91-8293-5171-04D5-A9A2E4DB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7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57641-964E-7B34-3C9C-BBF413BB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B7B10A-98D2-11B0-2F97-3FA1BDE0F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A95CF-63DB-2607-442D-02C05A483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223DB-3A68-6A06-244A-10E6095F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FDA643-BC09-B872-5C33-83EEED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E689AF-E312-7E98-41B1-B2EF6F7C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5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EC03-F8EA-DD11-E80F-88F41747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D6FCE-ECDE-EBCD-0C81-939D52A4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22F3A-9CA0-6A62-4A1B-54A7851D5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24139C-14C8-994F-BC83-721F47869F1B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81A9C-D9EF-F601-E09A-86533275B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E12C6-ECD0-2108-1AE7-1336A59D3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661D8-CCD6-B644-8ABA-4C63B4EB6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8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757383" y="877455"/>
            <a:ext cx="11059448" cy="5980544"/>
            <a:chOff x="753033" y="210641"/>
            <a:chExt cx="10616515" cy="6647358"/>
          </a:xfrm>
        </p:grpSpPr>
        <p:sp>
          <p:nvSpPr>
            <p:cNvPr id="40" name="Shape 40"/>
            <p:cNvSpPr/>
            <p:nvPr/>
          </p:nvSpPr>
          <p:spPr>
            <a:xfrm>
              <a:off x="1290828" y="210641"/>
              <a:ext cx="10078720" cy="6647358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78720"/>
                <a:gd name="ODFBottom" fmla="val 6858000"/>
                <a:gd name="ODFWidth" fmla="val 10078720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0078720" h="6858000">
                  <a:moveTo>
                    <a:pt x="10078212" y="0"/>
                  </a:moveTo>
                  <a:lnTo>
                    <a:pt x="0" y="0"/>
                  </a:lnTo>
                  <a:lnTo>
                    <a:pt x="3793236" y="6857999"/>
                  </a:lnTo>
                  <a:lnTo>
                    <a:pt x="10078212" y="6857999"/>
                  </a:lnTo>
                  <a:lnTo>
                    <a:pt x="10078212" y="0"/>
                  </a:lnTo>
                  <a:close/>
                </a:path>
              </a:pathLst>
            </a:custGeom>
            <a:solidFill>
              <a:srgbClr val="E1EED9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763267" y="1796795"/>
              <a:ext cx="2099945" cy="107632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99945"/>
                <a:gd name="ODFBottom" fmla="val 1076325"/>
                <a:gd name="ODFWidth" fmla="val 2099945"/>
                <a:gd name="ODFHeight" fmla="val 1076325"/>
              </a:gdLst>
              <a:ahLst/>
              <a:cxnLst/>
              <a:rect l="OXMLTextRectL" t="OXMLTextRectT" r="OXMLTextRectR" b="OXMLTextRectB"/>
              <a:pathLst>
                <a:path w="2099945" h="1076325">
                  <a:moveTo>
                    <a:pt x="586740" y="1075943"/>
                  </a:moveTo>
                  <a:lnTo>
                    <a:pt x="2099945" y="1075943"/>
                  </a:lnTo>
                </a:path>
                <a:path w="2099945" h="1076325">
                  <a:moveTo>
                    <a:pt x="0" y="0"/>
                  </a:moveTo>
                  <a:lnTo>
                    <a:pt x="1513205" y="0"/>
                  </a:lnTo>
                </a:path>
              </a:pathLst>
            </a:custGeom>
            <a:ln w="6350">
              <a:solidFill>
                <a:schemeClr val="accent1"/>
              </a:solidFill>
              <a:prstDash val="solid"/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43" name="Picture 43"/>
            <p:cNvPicPr/>
            <p:nvPr/>
          </p:nvPicPr>
          <p:blipFill>
            <a:blip r:embed="rId2"/>
            <a:stretch/>
          </p:blipFill>
          <p:spPr>
            <a:xfrm>
              <a:off x="753033" y="484215"/>
              <a:ext cx="9790761" cy="26541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95089" y="1401600"/>
            <a:ext cx="10323830" cy="689291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>
            <a:defPPr/>
            <a:lvl1pPr lvl="0"/>
          </a:lstStyle>
          <a:p>
            <a:pPr marL="12700" indent="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</a:t>
            </a:r>
            <a:r>
              <a:rPr lang="en-US" sz="4400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 Road of Modern Globalization:</a:t>
            </a:r>
            <a:endParaRPr sz="4400" dirty="0">
              <a:latin typeface="Arial"/>
              <a:ea typeface="Arial"/>
              <a:cs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2589988" y="2259271"/>
            <a:ext cx="6251701" cy="44307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i="1" spc="-10" dirty="0">
                <a:latin typeface="Arial"/>
                <a:ea typeface="Arial"/>
                <a:cs typeface="Arial"/>
              </a:rPr>
              <a:t>Expectations and Reality</a:t>
            </a:r>
            <a:endParaRPr sz="2800" i="1" dirty="0">
              <a:latin typeface="Arial"/>
              <a:ea typeface="Arial"/>
              <a:cs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757383" y="3486461"/>
            <a:ext cx="10500658" cy="1054776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277495" rIns="0" bIns="0">
            <a:spAutoFit/>
          </a:bodyPr>
          <a:lstStyle/>
          <a:p>
            <a:pPr marL="635" indent="0" algn="ctr">
              <a:lnSpc>
                <a:spcPct val="100000"/>
              </a:lnSpc>
              <a:spcBef>
                <a:spcPts val="2185"/>
              </a:spcBef>
            </a:pPr>
            <a:r>
              <a:rPr lang="en-US" sz="2400" b="1" spc="-10" dirty="0">
                <a:latin typeface="Arial"/>
                <a:ea typeface="Arial"/>
                <a:cs typeface="Arial"/>
              </a:rPr>
              <a:t>AMDISA Conference, </a:t>
            </a:r>
            <a:r>
              <a:rPr lang="en-US" sz="2400" b="1" dirty="0">
                <a:latin typeface="Arial"/>
                <a:ea typeface="Arial"/>
                <a:cs typeface="Arial"/>
              </a:rPr>
              <a:t>11-05-2026, Thimphu</a:t>
            </a:r>
            <a:endParaRPr lang="en-US" b="1" dirty="0">
              <a:latin typeface="Arial"/>
              <a:ea typeface="Arial"/>
              <a:cs typeface="Arial"/>
            </a:endParaRPr>
          </a:p>
          <a:p>
            <a:pPr marL="635" indent="0" algn="ctr">
              <a:lnSpc>
                <a:spcPct val="100000"/>
              </a:lnSpc>
              <a:spcBef>
                <a:spcPts val="2185"/>
              </a:spcBef>
            </a:pPr>
            <a:endParaRPr sz="800" dirty="0">
              <a:latin typeface="Arial"/>
              <a:ea typeface="Arial"/>
              <a:cs typeface="Arial"/>
            </a:endParaRPr>
          </a:p>
        </p:txBody>
      </p:sp>
      <p:sp>
        <p:nvSpPr>
          <p:cNvPr id="9" name="Shape 46"/>
          <p:cNvSpPr txBox="1"/>
          <p:nvPr/>
        </p:nvSpPr>
        <p:spPr>
          <a:xfrm>
            <a:off x="757383" y="4846071"/>
            <a:ext cx="5283200" cy="1665199"/>
          </a:xfrm>
          <a:prstGeom prst="rect">
            <a:avLst/>
          </a:prstGeom>
          <a:solidFill>
            <a:srgbClr val="EAEAEA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vert="horz" wrap="square" lIns="0" tIns="277495" rIns="0" bIns="0">
            <a:spAutoFit/>
          </a:bodyPr>
          <a:lstStyle/>
          <a:p>
            <a:r>
              <a:rPr lang="en-US" b="1" i="1" dirty="0" smtClean="0"/>
              <a:t>Professor</a:t>
            </a:r>
            <a:r>
              <a:rPr lang="en-US" b="1" dirty="0" smtClean="0"/>
              <a:t> Sergey </a:t>
            </a:r>
            <a:r>
              <a:rPr lang="en-US" b="1" dirty="0" err="1"/>
              <a:t>Myasoedov</a:t>
            </a:r>
            <a:r>
              <a:rPr lang="en-US" b="1" dirty="0"/>
              <a:t>,</a:t>
            </a:r>
            <a:endParaRPr lang="en-US" dirty="0"/>
          </a:p>
          <a:p>
            <a:r>
              <a:rPr lang="en-US" i="1" dirty="0"/>
              <a:t>Vice-rector RANEPA University,</a:t>
            </a:r>
            <a:endParaRPr lang="en-US" dirty="0"/>
          </a:p>
          <a:p>
            <a:r>
              <a:rPr lang="en-US" i="1" dirty="0"/>
              <a:t>Director/Dean IBS Moscow of RANEPA,</a:t>
            </a:r>
            <a:endParaRPr lang="en-US" dirty="0"/>
          </a:p>
          <a:p>
            <a:r>
              <a:rPr lang="en-US" i="1" dirty="0"/>
              <a:t>President of RABE (Russian association of business education</a:t>
            </a:r>
            <a:r>
              <a:rPr lang="en-US" i="1" dirty="0" smtClean="0"/>
              <a:t>)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93384"/>
            <a:ext cx="1863965" cy="828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36" y="204565"/>
            <a:ext cx="1843200" cy="555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303" y="27179"/>
            <a:ext cx="1004387" cy="8502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62" y="794327"/>
            <a:ext cx="4554445" cy="60114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75339" y="1291905"/>
            <a:ext cx="6418559" cy="931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583"/>
              </a:lnSpc>
            </a:pPr>
            <a:endParaRPr lang="en-US" sz="3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403972" y="3845623"/>
            <a:ext cx="6482603" cy="2599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1542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D57D2-B7DF-2BB1-8F79-594A7DA10C68}"/>
              </a:ext>
            </a:extLst>
          </p:cNvPr>
          <p:cNvSpPr txBox="1"/>
          <p:nvPr/>
        </p:nvSpPr>
        <p:spPr>
          <a:xfrm>
            <a:off x="10718427" y="6482602"/>
            <a:ext cx="1411942" cy="323165"/>
          </a:xfrm>
          <a:prstGeom prst="rect">
            <a:avLst/>
          </a:prstGeom>
          <a:solidFill>
            <a:srgbClr val="FFF5E7"/>
          </a:solidFill>
        </p:spPr>
        <p:txBody>
          <a:bodyPr wrap="square" rtlCol="0">
            <a:spAutoFit/>
          </a:bodyPr>
          <a:lstStyle/>
          <a:p>
            <a:endParaRPr lang="ru-RU" sz="1500" dirty="0">
              <a:solidFill>
                <a:srgbClr val="FFF5E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B69D3-0E26-EE26-01C2-EB477E36970A}"/>
              </a:ext>
            </a:extLst>
          </p:cNvPr>
          <p:cNvSpPr txBox="1"/>
          <p:nvPr/>
        </p:nvSpPr>
        <p:spPr>
          <a:xfrm>
            <a:off x="4673600" y="212650"/>
            <a:ext cx="7341192" cy="63863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my pleasure and honor to discuss the problems of International cooperation in the field of BUSINESS-EDUCATION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year of 1988 when I became the founding Dean of IBS-Moscow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(AACSB, AMBA and EPAS accredited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№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BS of Russia,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30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Europe, 27 double degree programs, comprising 2 EMBA – on the 43 and 46 places of top 100 by FT, Russian EMBA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40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always had a sustainable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values of International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happy about the word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”GLOBALIZATION”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taught my students the privileges of International subdivision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almost dizzy of those words.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hangover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came. Why? Politics of Russia and of some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countries went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apart.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brought in the spirit that while the politicians are falling out, scientists, educators, musicians and athletes try to continue cooperation and maintain communication channels.   </a:t>
            </a:r>
          </a:p>
          <a:p>
            <a:pPr algn="just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expected to follow those principles. But 27 partners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the puppets. And then I learned about double standards, so-called “political correctness”, and three hypocritic words: “It is different”. And constantly repeated verb “ to punish”.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1" y="-25525"/>
            <a:ext cx="1505119" cy="668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273" y="113591"/>
            <a:ext cx="1617469" cy="487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469" y="38089"/>
            <a:ext cx="754658" cy="638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E7558-F8B6-E9E4-37BE-6E1CCFA6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150D6F3-1EDE-6596-AB46-2D1678FD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800"/>
            <a:ext cx="4572000" cy="60452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F26EC802-0D4B-8347-D7BF-044F2935C98B}"/>
              </a:ext>
            </a:extLst>
          </p:cNvPr>
          <p:cNvSpPr/>
          <p:nvPr/>
        </p:nvSpPr>
        <p:spPr>
          <a:xfrm>
            <a:off x="5270104" y="521075"/>
            <a:ext cx="6223794" cy="722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583"/>
              </a:lnSpc>
            </a:pPr>
            <a:endParaRPr lang="en-US" sz="3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D5DC63C-611C-E6D7-E84C-85A580F55774}"/>
              </a:ext>
            </a:extLst>
          </p:cNvPr>
          <p:cNvSpPr/>
          <p:nvPr/>
        </p:nvSpPr>
        <p:spPr>
          <a:xfrm>
            <a:off x="4720855" y="170121"/>
            <a:ext cx="7295653" cy="6418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still believe in International cooperation. 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“we”? RABE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Russian Association of Business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hundred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well-positioned BSs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Accreditations: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BS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at least one program accreditation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Triple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Crown Group.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leaders: IBS-Moscow of RANEPA, SKOLKOVO, Graduate School of Management of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FT and Eduniversal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 Council on Quality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Council of Business and Management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price/quality levels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market presence: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programs: 25-90 thousand USD; 10-15, 5-10.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about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students.</a:t>
            </a:r>
          </a:p>
          <a:p>
            <a:pPr algn="ctr">
              <a:lnSpc>
                <a:spcPts val="4583"/>
              </a:lnSpc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changed?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“GLOCALIZATION”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(global +local). Cooperation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East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Revision of management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textbooks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foundation of Traditional Moral principles and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on the Russian management model and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book on Russian management model development Research of Russian best practices in the field of management and their popularization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cooperation with the world scientists and academics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and development of AI and EdTech tools and projects</a:t>
            </a:r>
          </a:p>
          <a:p>
            <a:pPr algn="just"/>
            <a:endParaRPr lang="en-US" b="1" i="1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i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DB9DA-3927-939D-8BDA-EC32AEFF0199}"/>
              </a:ext>
            </a:extLst>
          </p:cNvPr>
          <p:cNvSpPr txBox="1"/>
          <p:nvPr/>
        </p:nvSpPr>
        <p:spPr>
          <a:xfrm>
            <a:off x="10753421" y="6427477"/>
            <a:ext cx="1411942" cy="323165"/>
          </a:xfrm>
          <a:prstGeom prst="rect">
            <a:avLst/>
          </a:prstGeom>
          <a:solidFill>
            <a:srgbClr val="FFF5E7"/>
          </a:solidFill>
        </p:spPr>
        <p:txBody>
          <a:bodyPr wrap="square" rtlCol="0">
            <a:spAutoFit/>
          </a:bodyPr>
          <a:lstStyle/>
          <a:p>
            <a:endParaRPr lang="ru-RU" sz="1500" dirty="0">
              <a:solidFill>
                <a:srgbClr val="FFF5E7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1" y="-25525"/>
            <a:ext cx="1505119" cy="668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273" y="113591"/>
            <a:ext cx="1617469" cy="487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469" y="38089"/>
            <a:ext cx="754658" cy="6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281E6-B2A9-AE9E-17D9-36D775FDD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BB5BC0F6-9BD6-207F-6613-1C94E3C8F558}"/>
              </a:ext>
            </a:extLst>
          </p:cNvPr>
          <p:cNvSpPr/>
          <p:nvPr/>
        </p:nvSpPr>
        <p:spPr>
          <a:xfrm>
            <a:off x="297713" y="979055"/>
            <a:ext cx="11440450" cy="54307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t"/>
          <a:lstStyle/>
          <a:p>
            <a:pPr algn="just">
              <a:lnSpc>
                <a:spcPts val="4583"/>
              </a:lnSpc>
            </a:pP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583"/>
              </a:lnSpc>
            </a:pP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583"/>
              </a:lnSpc>
            </a:pP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583"/>
              </a:lnSpc>
            </a:pP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83"/>
              </a:lnSpc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algn="just">
              <a:lnSpc>
                <a:spcPts val="4583"/>
              </a:lnSpc>
            </a:pP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583"/>
              </a:lnSpc>
            </a:pP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6F4DF1F-8344-056C-09F1-4842F67E8478}"/>
              </a:ext>
            </a:extLst>
          </p:cNvPr>
          <p:cNvSpPr/>
          <p:nvPr/>
        </p:nvSpPr>
        <p:spPr>
          <a:xfrm>
            <a:off x="5205133" y="1591235"/>
            <a:ext cx="6600264" cy="4543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1542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E5EAB-794D-4B1A-2B33-5907D52A7F22}"/>
              </a:ext>
            </a:extLst>
          </p:cNvPr>
          <p:cNvSpPr txBox="1"/>
          <p:nvPr/>
        </p:nvSpPr>
        <p:spPr>
          <a:xfrm>
            <a:off x="10718427" y="6482602"/>
            <a:ext cx="1411942" cy="323165"/>
          </a:xfrm>
          <a:prstGeom prst="rect">
            <a:avLst/>
          </a:prstGeom>
          <a:solidFill>
            <a:srgbClr val="FFF5E7"/>
          </a:solidFill>
        </p:spPr>
        <p:txBody>
          <a:bodyPr wrap="square" rtlCol="0">
            <a:spAutoFit/>
          </a:bodyPr>
          <a:lstStyle/>
          <a:p>
            <a:endParaRPr lang="ru-RU" sz="1500" dirty="0">
              <a:solidFill>
                <a:srgbClr val="FFF5E7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3" y="120611"/>
            <a:ext cx="1505119" cy="668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305" y="259727"/>
            <a:ext cx="1617469" cy="4878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501" y="184225"/>
            <a:ext cx="754658" cy="6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7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450</Words>
  <Application>Microsoft Office PowerPoint</Application>
  <PresentationFormat>Широкоэкранный</PresentationFormat>
  <Paragraphs>38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Microsoft Sans Serif</vt:lpstr>
      <vt:lpstr>Times New Roman</vt:lpstr>
      <vt:lpstr>Тема Office</vt:lpstr>
      <vt:lpstr>   The Road of Modern Globalization: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The Road of Modern Globalization:</dc:title>
  <dc:creator>Сергей Мясоедов</dc:creator>
  <cp:lastModifiedBy>IBDA</cp:lastModifiedBy>
  <cp:revision>14</cp:revision>
  <dcterms:created xsi:type="dcterms:W3CDTF">2026-05-08T16:53:31Z</dcterms:created>
  <dcterms:modified xsi:type="dcterms:W3CDTF">2026-05-11T07:42:21Z</dcterms:modified>
</cp:coreProperties>
</file>